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19:59:47.260"/>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20:01:05.493"/>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22T20:06:05.57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2F028-1518-41F5-A19F-9F7317372E88}" type="datetimeFigureOut">
              <a:rPr lang="en-GB" smtClean="0"/>
              <a:t>29/04/2020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2A393-E3BB-49E5-A6EE-A0F98CE93815}" type="slidenum">
              <a:rPr lang="en-GB" smtClean="0"/>
              <a:t>‹#›</a:t>
            </a:fld>
            <a:endParaRPr lang="en-GB" dirty="0"/>
          </a:p>
        </p:txBody>
      </p:sp>
    </p:spTree>
    <p:extLst>
      <p:ext uri="{BB962C8B-B14F-4D97-AF65-F5344CB8AC3E}">
        <p14:creationId xmlns:p14="http://schemas.microsoft.com/office/powerpoint/2010/main" val="2889607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4/29/2020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7591073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4/29/2020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161949849"/>
      </p:ext>
    </p:extLst>
  </p:cSld>
  <p:clrMap bg1="lt1" tx1="dk1" bg2="lt2" tx2="dk2" accent1="accent1" accent2="accent2" accent3="accent3" accent4="accent4" accent5="accent5" accent6="accent6" hlink="hlink" folHlink="folHlink"/>
  <p:sldLayoutIdLst>
    <p:sldLayoutId id="2147483753" r:id="rId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park.adobe.com/video/uluVwt8kJFXCR"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8.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0.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3.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87C619C-EBAB-488E-96B9-153AA4C9B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130DA1C1-36FD-41D8-9826-EE797BF39B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rgbClr val="45AFA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FFB327F-52C5-41B0-B626-686B84C9725C}"/>
              </a:ext>
            </a:extLst>
          </p:cNvPr>
          <p:cNvSpPr>
            <a:spLocks noGrp="1"/>
          </p:cNvSpPr>
          <p:nvPr>
            <p:ph type="ctrTitle"/>
          </p:nvPr>
        </p:nvSpPr>
        <p:spPr>
          <a:xfrm>
            <a:off x="557784" y="484632"/>
            <a:ext cx="6362129" cy="3566160"/>
          </a:xfrm>
        </p:spPr>
        <p:txBody>
          <a:bodyPr>
            <a:normAutofit/>
          </a:bodyPr>
          <a:lstStyle/>
          <a:p>
            <a:pPr>
              <a:lnSpc>
                <a:spcPct val="90000"/>
              </a:lnSpc>
            </a:pPr>
            <a:r>
              <a:rPr lang="en-GB" sz="8200" dirty="0">
                <a:solidFill>
                  <a:schemeClr val="bg1"/>
                </a:solidFill>
              </a:rPr>
              <a:t>Your careers interview</a:t>
            </a:r>
          </a:p>
        </p:txBody>
      </p:sp>
      <p:sp>
        <p:nvSpPr>
          <p:cNvPr id="3" name="Subtitle 2">
            <a:extLst>
              <a:ext uri="{FF2B5EF4-FFF2-40B4-BE49-F238E27FC236}">
                <a16:creationId xmlns:a16="http://schemas.microsoft.com/office/drawing/2014/main" id="{47DFD7DC-1FEC-4A9B-8EF0-E54276A95F00}"/>
              </a:ext>
            </a:extLst>
          </p:cNvPr>
          <p:cNvSpPr>
            <a:spLocks noGrp="1"/>
          </p:cNvSpPr>
          <p:nvPr>
            <p:ph type="subTitle" idx="1"/>
          </p:nvPr>
        </p:nvSpPr>
        <p:spPr>
          <a:xfrm>
            <a:off x="557784" y="4480560"/>
            <a:ext cx="6362129" cy="1572768"/>
          </a:xfrm>
        </p:spPr>
        <p:txBody>
          <a:bodyPr>
            <a:normAutofit/>
          </a:bodyPr>
          <a:lstStyle/>
          <a:p>
            <a:r>
              <a:rPr lang="en-GB" dirty="0">
                <a:solidFill>
                  <a:schemeClr val="bg1"/>
                </a:solidFill>
              </a:rPr>
              <a:t>How to prepare for your careers guidance interview</a:t>
            </a:r>
          </a:p>
        </p:txBody>
      </p:sp>
      <p:sp>
        <p:nvSpPr>
          <p:cNvPr id="32" name="Rectangle 6">
            <a:extLst>
              <a:ext uri="{FF2B5EF4-FFF2-40B4-BE49-F238E27FC236}">
                <a16:creationId xmlns:a16="http://schemas.microsoft.com/office/drawing/2014/main" id="{35BC54F7-1315-4D6C-9420-A5BF0CDDBC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435" y="42521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FF60B70-9F62-4072-A038-B67FAEA406D4}"/>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 r="11186"/>
          <a:stretch/>
        </p:blipFill>
        <p:spPr>
          <a:xfrm>
            <a:off x="7873787" y="1978468"/>
            <a:ext cx="3931920" cy="2955149"/>
          </a:xfrm>
          <a:prstGeom prst="rect">
            <a:avLst/>
          </a:prstGeom>
        </p:spPr>
      </p:pic>
      <p:pic>
        <p:nvPicPr>
          <p:cNvPr id="8" name="Picture 7" descr="A picture containing drawing, food&#10;&#10;Description automatically generated">
            <a:extLst>
              <a:ext uri="{FF2B5EF4-FFF2-40B4-BE49-F238E27FC236}">
                <a16:creationId xmlns:a16="http://schemas.microsoft.com/office/drawing/2014/main" id="{B3A3FAE8-B64B-4160-9C90-76532BA018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3646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5C4A-9DE8-4670-804E-731B25950304}"/>
              </a:ext>
            </a:extLst>
          </p:cNvPr>
          <p:cNvSpPr>
            <a:spLocks noGrp="1"/>
          </p:cNvSpPr>
          <p:nvPr>
            <p:ph type="ctrTitle"/>
          </p:nvPr>
        </p:nvSpPr>
        <p:spPr>
          <a:xfrm>
            <a:off x="418011" y="448055"/>
            <a:ext cx="10938837" cy="5299601"/>
          </a:xfrm>
        </p:spPr>
        <p:txBody>
          <a:bodyPr/>
          <a:lstStyle/>
          <a:p>
            <a:r>
              <a:rPr lang="en-GB" sz="3200" dirty="0">
                <a:solidFill>
                  <a:srgbClr val="FF0000"/>
                </a:solidFill>
                <a:latin typeface="+mn-lt"/>
              </a:rPr>
              <a:t>Your Career Adviser is: Pete Tupman</a:t>
            </a:r>
            <a:br>
              <a:rPr lang="en-GB" sz="3200" dirty="0">
                <a:solidFill>
                  <a:srgbClr val="FF0000"/>
                </a:solidFill>
                <a:latin typeface="+mn-lt"/>
              </a:rPr>
            </a:br>
            <a:r>
              <a:rPr lang="en-GB" sz="3200" dirty="0">
                <a:solidFill>
                  <a:srgbClr val="FF0000"/>
                </a:solidFill>
                <a:latin typeface="+mn-lt"/>
              </a:rPr>
              <a:t>E: petertupman@positive-steps.org.uk</a:t>
            </a:r>
            <a:br>
              <a:rPr lang="en-GB" sz="3200" dirty="0">
                <a:solidFill>
                  <a:srgbClr val="FF0000"/>
                </a:solidFill>
                <a:latin typeface="+mn-lt"/>
              </a:rPr>
            </a:br>
            <a:r>
              <a:rPr lang="en-GB" sz="3200" dirty="0">
                <a:solidFill>
                  <a:srgbClr val="FF0000"/>
                </a:solidFill>
                <a:latin typeface="+mn-lt"/>
              </a:rPr>
              <a:t>T: </a:t>
            </a:r>
            <a:r>
              <a:rPr lang="en-GB" sz="3200" dirty="0" smtClean="0">
                <a:solidFill>
                  <a:srgbClr val="FF0000"/>
                </a:solidFill>
                <a:latin typeface="+mn-lt"/>
              </a:rPr>
              <a:t>07471036677</a:t>
            </a:r>
            <a:br>
              <a:rPr lang="en-GB" sz="3200" dirty="0" smtClean="0">
                <a:solidFill>
                  <a:srgbClr val="FF0000"/>
                </a:solidFill>
                <a:latin typeface="+mn-lt"/>
              </a:rPr>
            </a:br>
            <a:r>
              <a:rPr lang="en-GB" sz="3200" dirty="0">
                <a:solidFill>
                  <a:srgbClr val="FF0000"/>
                </a:solidFill>
                <a:latin typeface="+mn-lt"/>
              </a:rPr>
              <a:t/>
            </a:r>
            <a:br>
              <a:rPr lang="en-GB" sz="3200" dirty="0">
                <a:solidFill>
                  <a:srgbClr val="FF0000"/>
                </a:solidFill>
                <a:latin typeface="+mn-lt"/>
              </a:rPr>
            </a:br>
            <a:r>
              <a:rPr lang="en-GB" sz="3200" dirty="0">
                <a:solidFill>
                  <a:srgbClr val="FF0000"/>
                </a:solidFill>
                <a:latin typeface="+mn-lt"/>
              </a:rPr>
              <a:t/>
            </a:r>
            <a:br>
              <a:rPr lang="en-GB" sz="3200" dirty="0">
                <a:solidFill>
                  <a:srgbClr val="FF0000"/>
                </a:solidFill>
                <a:latin typeface="+mn-lt"/>
              </a:rPr>
            </a:br>
            <a:r>
              <a:rPr lang="en-GB" sz="3200" dirty="0">
                <a:solidFill>
                  <a:srgbClr val="FF0000"/>
                </a:solidFill>
                <a:latin typeface="+mn-lt"/>
              </a:rPr>
              <a:t>Rochdale Careers Team Contact: </a:t>
            </a:r>
            <a:br>
              <a:rPr lang="en-GB" sz="3200" dirty="0">
                <a:solidFill>
                  <a:srgbClr val="FF0000"/>
                </a:solidFill>
                <a:latin typeface="+mn-lt"/>
              </a:rPr>
            </a:br>
            <a:r>
              <a:rPr lang="en-GB" sz="3200" dirty="0">
                <a:solidFill>
                  <a:srgbClr val="FF0000"/>
                </a:solidFill>
                <a:latin typeface="+mn-lt"/>
              </a:rPr>
              <a:t>rochdalecareers@positive-steps.org.uk</a:t>
            </a:r>
            <a:br>
              <a:rPr lang="en-GB" sz="3200" dirty="0">
                <a:solidFill>
                  <a:srgbClr val="FF0000"/>
                </a:solidFill>
                <a:latin typeface="+mn-lt"/>
              </a:rPr>
            </a:br>
            <a:r>
              <a:rPr lang="en-GB" sz="3200" dirty="0">
                <a:solidFill>
                  <a:srgbClr val="FF0000"/>
                </a:solidFill>
                <a:latin typeface="+mn-lt"/>
              </a:rPr>
              <a:t>General telephone number: 0161 621 9290</a:t>
            </a:r>
          </a:p>
        </p:txBody>
      </p:sp>
      <p:sp>
        <p:nvSpPr>
          <p:cNvPr id="3" name="Subtitle 2">
            <a:extLst>
              <a:ext uri="{FF2B5EF4-FFF2-40B4-BE49-F238E27FC236}">
                <a16:creationId xmlns:a16="http://schemas.microsoft.com/office/drawing/2014/main" id="{5492A9E7-83D7-418A-B77E-6946B8B5FD2E}"/>
              </a:ext>
            </a:extLst>
          </p:cNvPr>
          <p:cNvSpPr>
            <a:spLocks noGrp="1"/>
          </p:cNvSpPr>
          <p:nvPr>
            <p:ph type="subTitle" idx="1"/>
          </p:nvPr>
        </p:nvSpPr>
        <p:spPr>
          <a:xfrm>
            <a:off x="841248" y="5599288"/>
            <a:ext cx="10515600" cy="508903"/>
          </a:xfrm>
        </p:spPr>
        <p:txBody>
          <a:bodyPr>
            <a:normAutofit/>
          </a:bodyPr>
          <a:lstStyle/>
          <a:p>
            <a:pPr algn="r">
              <a:lnSpc>
                <a:spcPct val="100000"/>
              </a:lnSpc>
              <a:spcBef>
                <a:spcPts val="0"/>
              </a:spcBef>
            </a:pPr>
            <a:r>
              <a:rPr lang="en-GB" sz="1100" dirty="0">
                <a:solidFill>
                  <a:srgbClr val="3F3151"/>
                </a:solidFill>
                <a:latin typeface="Calibri Light" panose="020F0302020204030204" pitchFamily="34" charset="0"/>
                <a:cs typeface="Calibri Light" panose="020F0302020204030204" pitchFamily="34" charset="0"/>
              </a:rPr>
              <a:t>Positive Steps is a registered charity that provides career guidance services in Oldham, Rochdale and Tameside.  </a:t>
            </a:r>
          </a:p>
          <a:p>
            <a:pPr algn="r">
              <a:lnSpc>
                <a:spcPct val="100000"/>
              </a:lnSpc>
              <a:spcBef>
                <a:spcPts val="0"/>
              </a:spcBef>
            </a:pPr>
            <a:r>
              <a:rPr lang="en-GB" sz="1100" dirty="0">
                <a:solidFill>
                  <a:srgbClr val="3F3151"/>
                </a:solidFill>
                <a:latin typeface="Calibri Light" panose="020F0302020204030204" pitchFamily="34" charset="0"/>
                <a:cs typeface="Calibri Light" panose="020F0302020204030204" pitchFamily="34" charset="0"/>
              </a:rPr>
              <a:t>We also provide an Employment &amp; Skills Service and a range of other support services for young people, adults and families.</a:t>
            </a:r>
          </a:p>
          <a:p>
            <a:endParaRPr lang="en-GB" dirty="0"/>
          </a:p>
        </p:txBody>
      </p:sp>
      <p:pic>
        <p:nvPicPr>
          <p:cNvPr id="6" name="Picture 5" descr="A picture containing food&#10;&#10;Description automatically generated">
            <a:extLst>
              <a:ext uri="{FF2B5EF4-FFF2-40B4-BE49-F238E27FC236}">
                <a16:creationId xmlns:a16="http://schemas.microsoft.com/office/drawing/2014/main" id="{508D3514-3F8F-4801-876F-AFF609EBFA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046726" y="858435"/>
            <a:ext cx="3450586" cy="3622125"/>
          </a:xfrm>
          <a:prstGeom prst="rect">
            <a:avLst/>
          </a:prstGeom>
        </p:spPr>
      </p:pic>
    </p:spTree>
    <p:extLst>
      <p:ext uri="{BB962C8B-B14F-4D97-AF65-F5344CB8AC3E}">
        <p14:creationId xmlns:p14="http://schemas.microsoft.com/office/powerpoint/2010/main" val="12290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7940BB-FBC4-492E-BD92-3B7B914D0E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99AE99-2FEA-44D2-8682-C33D7B87C8A8}"/>
              </a:ext>
            </a:extLst>
          </p:cNvPr>
          <p:cNvSpPr>
            <a:spLocks noGrp="1"/>
          </p:cNvSpPr>
          <p:nvPr>
            <p:ph type="ctrTitle"/>
          </p:nvPr>
        </p:nvSpPr>
        <p:spPr>
          <a:xfrm>
            <a:off x="4853988" y="320041"/>
            <a:ext cx="6707084" cy="3892668"/>
          </a:xfrm>
        </p:spPr>
        <p:txBody>
          <a:bodyPr>
            <a:normAutofit/>
          </a:bodyPr>
          <a:lstStyle/>
          <a:p>
            <a:pPr>
              <a:lnSpc>
                <a:spcPct val="90000"/>
              </a:lnSpc>
            </a:pPr>
            <a:r>
              <a:rPr lang="en-GB" sz="6700" dirty="0"/>
              <a:t>What is a Careers Guidance Interview?</a:t>
            </a:r>
          </a:p>
        </p:txBody>
      </p:sp>
      <p:sp>
        <p:nvSpPr>
          <p:cNvPr id="3" name="Subtitle 2">
            <a:extLst>
              <a:ext uri="{FF2B5EF4-FFF2-40B4-BE49-F238E27FC236}">
                <a16:creationId xmlns:a16="http://schemas.microsoft.com/office/drawing/2014/main" id="{92EF49CE-42FC-40A5-BE8E-8D6C7556C8A7}"/>
              </a:ext>
            </a:extLst>
          </p:cNvPr>
          <p:cNvSpPr>
            <a:spLocks noGrp="1"/>
          </p:cNvSpPr>
          <p:nvPr>
            <p:ph type="subTitle" idx="1"/>
          </p:nvPr>
        </p:nvSpPr>
        <p:spPr>
          <a:xfrm>
            <a:off x="4853699" y="4631161"/>
            <a:ext cx="6707366" cy="1569486"/>
          </a:xfrm>
        </p:spPr>
        <p:txBody>
          <a:bodyPr>
            <a:normAutofit/>
          </a:bodyPr>
          <a:lstStyle/>
          <a:p>
            <a:r>
              <a:rPr lang="en-GB" dirty="0"/>
              <a:t>Watch this short video and we’ll explain</a:t>
            </a:r>
          </a:p>
          <a:p>
            <a:r>
              <a:rPr lang="en-GB" u="sng" dirty="0">
                <a:hlinkClick r:id="rId2"/>
              </a:rPr>
              <a:t>Career Guidance Interview</a:t>
            </a:r>
            <a:endParaRPr lang="en-GB" dirty="0"/>
          </a:p>
        </p:txBody>
      </p:sp>
      <p:sp>
        <p:nvSpPr>
          <p:cNvPr id="12"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Edit">
            <a:extLst>
              <a:ext uri="{FF2B5EF4-FFF2-40B4-BE49-F238E27FC236}">
                <a16:creationId xmlns:a16="http://schemas.microsoft.com/office/drawing/2014/main" id="{D455F07B-3E47-42C4-A5E3-65F419A2D8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0040" y="1371600"/>
            <a:ext cx="4087368" cy="4087368"/>
          </a:xfrm>
          <a:prstGeom prst="rect">
            <a:avLst/>
          </a:prstGeom>
        </p:spPr>
      </p:pic>
      <p:pic>
        <p:nvPicPr>
          <p:cNvPr id="8" name="Picture 7" descr="A picture containing drawing, food&#10;&#10;Description automatically generated">
            <a:extLst>
              <a:ext uri="{FF2B5EF4-FFF2-40B4-BE49-F238E27FC236}">
                <a16:creationId xmlns:a16="http://schemas.microsoft.com/office/drawing/2014/main" id="{7A8DFC58-7793-4A93-BA96-D15E309D3551}"/>
              </a:ext>
            </a:extLst>
          </p:cNvPr>
          <p:cNvPicPr>
            <a:picLocks noChangeAspect="1"/>
          </p:cNvPicPr>
          <p:nvPr/>
        </p:nvPicPr>
        <p:blipFill>
          <a:blip r:embed="rId5"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42122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A94871E-96FC-4ADE-815B-41A636E34F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F19EBA-5371-49AC-B33B-41C80FB29705}"/>
              </a:ext>
            </a:extLst>
          </p:cNvPr>
          <p:cNvSpPr>
            <a:spLocks noGrp="1"/>
          </p:cNvSpPr>
          <p:nvPr>
            <p:ph type="ctrTitle"/>
          </p:nvPr>
        </p:nvSpPr>
        <p:spPr>
          <a:xfrm>
            <a:off x="640080" y="320040"/>
            <a:ext cx="6692827" cy="3892669"/>
          </a:xfrm>
        </p:spPr>
        <p:txBody>
          <a:bodyPr>
            <a:normAutofit/>
          </a:bodyPr>
          <a:lstStyle/>
          <a:p>
            <a:r>
              <a:rPr lang="en-GB" dirty="0"/>
              <a:t>How to Prepare</a:t>
            </a:r>
          </a:p>
        </p:txBody>
      </p:sp>
      <p:sp>
        <p:nvSpPr>
          <p:cNvPr id="3" name="Subtitle 2">
            <a:extLst>
              <a:ext uri="{FF2B5EF4-FFF2-40B4-BE49-F238E27FC236}">
                <a16:creationId xmlns:a16="http://schemas.microsoft.com/office/drawing/2014/main" id="{EB57395A-2D28-47BF-A14F-67AC0CA72D45}"/>
              </a:ext>
            </a:extLst>
          </p:cNvPr>
          <p:cNvSpPr>
            <a:spLocks noGrp="1"/>
          </p:cNvSpPr>
          <p:nvPr>
            <p:ph type="subTitle" idx="1"/>
          </p:nvPr>
        </p:nvSpPr>
        <p:spPr>
          <a:xfrm>
            <a:off x="640080" y="4631161"/>
            <a:ext cx="6692827" cy="1569486"/>
          </a:xfrm>
        </p:spPr>
        <p:txBody>
          <a:bodyPr>
            <a:normAutofit fontScale="92500" lnSpcReduction="20000"/>
          </a:bodyPr>
          <a:lstStyle/>
          <a:p>
            <a:r>
              <a:rPr lang="en-US" dirty="0"/>
              <a:t>In the coming weeks you’ll be offered a Careers Guidance interview. This presentation will help you to understand what to expect and how to prepare.</a:t>
            </a:r>
          </a:p>
          <a:p>
            <a:endParaRPr lang="en-GB" dirty="0"/>
          </a:p>
        </p:txBody>
      </p:sp>
      <p:sp>
        <p:nvSpPr>
          <p:cNvPr id="26"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Group brainstorm">
            <a:extLst>
              <a:ext uri="{FF2B5EF4-FFF2-40B4-BE49-F238E27FC236}">
                <a16:creationId xmlns:a16="http://schemas.microsoft.com/office/drawing/2014/main" id="{D1371C2B-C1F8-41E7-B913-837EBC33C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64552" y="1385316"/>
            <a:ext cx="4087368" cy="4087368"/>
          </a:xfrm>
          <a:prstGeom prst="rect">
            <a:avLst/>
          </a:prstGeom>
        </p:spPr>
      </p:pic>
      <p:pic>
        <p:nvPicPr>
          <p:cNvPr id="7" name="Picture 6" descr="A picture containing drawing, food&#10;&#10;Description automatically generated">
            <a:extLst>
              <a:ext uri="{FF2B5EF4-FFF2-40B4-BE49-F238E27FC236}">
                <a16:creationId xmlns:a16="http://schemas.microsoft.com/office/drawing/2014/main" id="{5C5BF7FD-38DC-49FD-B51B-E5CC2D585F8E}"/>
              </a:ext>
            </a:extLst>
          </p:cNvPr>
          <p:cNvPicPr>
            <a:picLocks noChangeAspect="1"/>
          </p:cNvPicPr>
          <p:nvPr/>
        </p:nvPicPr>
        <p:blipFill>
          <a:blip r:embed="rId4"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12762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27" name="Rectangle 26">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A6E5F4-86A6-42F9-92BB-F0DE23FDE5A4}"/>
              </a:ext>
            </a:extLst>
          </p:cNvPr>
          <p:cNvSpPr>
            <a:spLocks noGrp="1"/>
          </p:cNvSpPr>
          <p:nvPr>
            <p:ph type="ctrTitle"/>
          </p:nvPr>
        </p:nvSpPr>
        <p:spPr>
          <a:xfrm>
            <a:off x="630936" y="640080"/>
            <a:ext cx="4818888" cy="1481328"/>
          </a:xfrm>
        </p:spPr>
        <p:txBody>
          <a:bodyPr vert="horz" lIns="91440" tIns="45720" rIns="91440" bIns="45720" rtlCol="0" anchor="b">
            <a:normAutofit/>
          </a:bodyPr>
          <a:lstStyle/>
          <a:p>
            <a:r>
              <a:rPr lang="en-US" sz="5600" dirty="0"/>
              <a:t>Your Ideas</a:t>
            </a:r>
          </a:p>
        </p:txBody>
      </p:sp>
      <p:sp>
        <p:nvSpPr>
          <p:cNvPr id="29"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74F67C5C-A461-431D-9285-A5D9EB0DEF62}"/>
              </a:ext>
            </a:extLst>
          </p:cNvPr>
          <p:cNvSpPr>
            <a:spLocks noGrp="1"/>
          </p:cNvSpPr>
          <p:nvPr>
            <p:ph type="subTitle" idx="1"/>
          </p:nvPr>
        </p:nvSpPr>
        <p:spPr>
          <a:xfrm>
            <a:off x="630936" y="2660904"/>
            <a:ext cx="4818888" cy="3547872"/>
          </a:xfrm>
        </p:spPr>
        <p:txBody>
          <a:bodyPr vert="horz" lIns="91440" tIns="45720" rIns="91440" bIns="45720" rtlCol="0" anchor="t">
            <a:normAutofit fontScale="92500" lnSpcReduction="20000"/>
          </a:bodyPr>
          <a:lstStyle/>
          <a:p>
            <a:pPr indent="-228600">
              <a:lnSpc>
                <a:spcPct val="100000"/>
              </a:lnSpc>
              <a:buFont typeface="Arial" panose="020B0604020202020204" pitchFamily="34" charset="0"/>
              <a:buChar char="•"/>
            </a:pPr>
            <a:r>
              <a:rPr lang="en-US" sz="2200" dirty="0"/>
              <a:t> </a:t>
            </a:r>
            <a:r>
              <a:rPr lang="en-US" sz="2000" dirty="0"/>
              <a:t>Think about your career ideas:</a:t>
            </a:r>
          </a:p>
          <a:p>
            <a:pPr indent="-228600">
              <a:lnSpc>
                <a:spcPct val="100000"/>
              </a:lnSpc>
              <a:buFont typeface="Arial" panose="020B0604020202020204" pitchFamily="34" charset="0"/>
              <a:buChar char="•"/>
            </a:pPr>
            <a:r>
              <a:rPr lang="en-US" sz="2000" dirty="0"/>
              <a:t>Do you have any ideas already that you would like to discuss?</a:t>
            </a:r>
          </a:p>
          <a:p>
            <a:pPr indent="-228600">
              <a:lnSpc>
                <a:spcPct val="100000"/>
              </a:lnSpc>
              <a:buFont typeface="Arial" panose="020B0604020202020204" pitchFamily="34" charset="0"/>
              <a:buChar char="•"/>
            </a:pPr>
            <a:r>
              <a:rPr lang="en-US" sz="2000" dirty="0"/>
              <a:t>You may have lots of ideas or you may have none! That’s absolutely fine.</a:t>
            </a:r>
          </a:p>
          <a:p>
            <a:pPr indent="-228600">
              <a:lnSpc>
                <a:spcPct val="100000"/>
              </a:lnSpc>
              <a:buFont typeface="Arial" panose="020B0604020202020204" pitchFamily="34" charset="0"/>
              <a:buChar char="•"/>
            </a:pPr>
            <a:r>
              <a:rPr lang="en-US" sz="2000" dirty="0"/>
              <a:t>Do some research using the tasks in the workbook.</a:t>
            </a:r>
          </a:p>
          <a:p>
            <a:pPr indent="-228600">
              <a:lnSpc>
                <a:spcPct val="100000"/>
              </a:lnSpc>
              <a:buFont typeface="Arial" panose="020B0604020202020204" pitchFamily="34" charset="0"/>
              <a:buChar char="•"/>
            </a:pPr>
            <a:r>
              <a:rPr lang="en-US" sz="2000" dirty="0"/>
              <a:t>Think about each job and make a list of pro’s and cons</a:t>
            </a:r>
          </a:p>
          <a:p>
            <a:pPr indent="-228600">
              <a:lnSpc>
                <a:spcPct val="100000"/>
              </a:lnSpc>
              <a:buFont typeface="Arial" panose="020B0604020202020204" pitchFamily="34" charset="0"/>
              <a:buChar char="•"/>
            </a:pPr>
            <a:r>
              <a:rPr lang="en-US" sz="2000" dirty="0"/>
              <a:t>We don’t expect you to know everything but a bit of research really helps!</a:t>
            </a:r>
          </a:p>
          <a:p>
            <a:pPr indent="-228600">
              <a:lnSpc>
                <a:spcPct val="100000"/>
              </a:lnSpc>
              <a:buFont typeface="Arial" panose="020B0604020202020204" pitchFamily="34" charset="0"/>
              <a:buChar char="•"/>
            </a:pPr>
            <a:endParaRPr lang="en-US" sz="2200" dirty="0"/>
          </a:p>
        </p:txBody>
      </p:sp>
      <mc:AlternateContent xmlns:mc="http://schemas.openxmlformats.org/markup-compatibility/2006" xmlns:p14="http://schemas.microsoft.com/office/powerpoint/2010/main">
        <mc:Choice Requires="p14">
          <p:contentPart p14:bwMode="auto" r:id="rId2">
            <p14:nvContentPartPr>
              <p14:cNvPr id="31" name="Ink 30">
                <a:extLst>
                  <a:ext uri="{FF2B5EF4-FFF2-40B4-BE49-F238E27FC236}">
                    <a16:creationId xmlns:a16="http://schemas.microsoft.com/office/drawing/2014/main" id="{070477C5-0410-4E4F-97A1-F84C2465C187}"/>
                  </a:ext>
                  <a:ext uri="{C183D7F6-B498-43B3-948B-1728B52AA6E4}">
                    <adec:decorative xmlns:adec="http://schemas.microsoft.com/office/drawing/2017/decorative" xmlns=""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31" name="Ink 3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22" name="Graphic 21" descr="Lightbulb">
            <a:extLst>
              <a:ext uri="{FF2B5EF4-FFF2-40B4-BE49-F238E27FC236}">
                <a16:creationId xmlns:a16="http://schemas.microsoft.com/office/drawing/2014/main" id="{279D3E00-EB0B-40BC-97A1-AD3EEB7B8D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76672" y="699516"/>
            <a:ext cx="5458968" cy="5458968"/>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8BB06A88-AC28-4E77-8192-6CCDB56F35A6}"/>
              </a:ext>
            </a:extLst>
          </p:cNvPr>
          <p:cNvPicPr>
            <a:picLocks noChangeAspect="1"/>
          </p:cNvPicPr>
          <p:nvPr/>
        </p:nvPicPr>
        <p:blipFill>
          <a:blip r:embed="rId6"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07542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9" name="Rectangle 18">
            <a:extLst>
              <a:ext uri="{FF2B5EF4-FFF2-40B4-BE49-F238E27FC236}">
                <a16:creationId xmlns:a16="http://schemas.microsoft.com/office/drawing/2014/main" id="{3946F6A7-0B48-49A7-8E23-3C1F09939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45AFAE"/>
          </a:solidFill>
          <a:ln w="25400">
            <a:solidFill>
              <a:srgbClr val="45AFAE"/>
            </a:solidFill>
            <a:round/>
            <a:extLst>
              <a:ext uri="{C807C97D-BFC1-408E-A445-0C87EB9F89A2}">
                <ask:lineSketchStyleProps xmlns:ask="http://schemas.microsoft.com/office/drawing/2018/sketchyshapes" xmln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DB611-D613-4DBA-9629-BA145634EB1A}"/>
              </a:ext>
            </a:extLst>
          </p:cNvPr>
          <p:cNvSpPr>
            <a:spLocks noGrp="1"/>
          </p:cNvSpPr>
          <p:nvPr>
            <p:ph type="ctrTitle"/>
          </p:nvPr>
        </p:nvSpPr>
        <p:spPr>
          <a:xfrm>
            <a:off x="1151467" y="887973"/>
            <a:ext cx="9889067" cy="1325563"/>
          </a:xfrm>
        </p:spPr>
        <p:txBody>
          <a:bodyPr vert="horz" lIns="91440" tIns="45720" rIns="91440" bIns="45720" rtlCol="0" anchor="ctr">
            <a:normAutofit/>
          </a:bodyPr>
          <a:lstStyle/>
          <a:p>
            <a:r>
              <a:rPr lang="en-US" sz="6600" dirty="0">
                <a:solidFill>
                  <a:schemeClr val="bg1"/>
                </a:solidFill>
              </a:rPr>
              <a:t>Your current Situation</a:t>
            </a:r>
          </a:p>
        </p:txBody>
      </p:sp>
      <p:sp>
        <p:nvSpPr>
          <p:cNvPr id="23"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8E533B7F-46F3-4E01-A18A-830AC0B661B8}"/>
              </a:ext>
            </a:extLst>
          </p:cNvPr>
          <p:cNvSpPr>
            <a:spLocks noGrp="1"/>
          </p:cNvSpPr>
          <p:nvPr>
            <p:ph type="subTitle" idx="1"/>
          </p:nvPr>
        </p:nvSpPr>
        <p:spPr>
          <a:xfrm>
            <a:off x="1151467" y="2607733"/>
            <a:ext cx="9889067" cy="3285067"/>
          </a:xfrm>
        </p:spPr>
        <p:txBody>
          <a:bodyPr vert="horz" lIns="91440" tIns="45720" rIns="91440" bIns="45720" rtlCol="0">
            <a:normAutofit fontScale="92500" lnSpcReduction="10000"/>
          </a:bodyPr>
          <a:lstStyle/>
          <a:p>
            <a:pPr indent="-228600">
              <a:lnSpc>
                <a:spcPct val="100000"/>
              </a:lnSpc>
              <a:buFont typeface="Arial" panose="020B0604020202020204" pitchFamily="34" charset="0"/>
              <a:buChar char="•"/>
            </a:pPr>
            <a:r>
              <a:rPr lang="en-US" sz="2200" dirty="0">
                <a:solidFill>
                  <a:schemeClr val="bg1"/>
                </a:solidFill>
              </a:rPr>
              <a:t>Think about your current situation</a:t>
            </a:r>
          </a:p>
          <a:p>
            <a:pPr marL="857250" indent="-228600">
              <a:lnSpc>
                <a:spcPct val="100000"/>
              </a:lnSpc>
              <a:buFont typeface="Arial" panose="020B0604020202020204" pitchFamily="34" charset="0"/>
              <a:buChar char="•"/>
            </a:pPr>
            <a:r>
              <a:rPr lang="en-US" sz="2200" dirty="0">
                <a:solidFill>
                  <a:schemeClr val="bg1"/>
                </a:solidFill>
              </a:rPr>
              <a:t>What are your predicted grades? This can help you to make realistic decisions</a:t>
            </a:r>
          </a:p>
          <a:p>
            <a:pPr marL="857250" indent="-228600">
              <a:lnSpc>
                <a:spcPct val="100000"/>
              </a:lnSpc>
              <a:buFont typeface="Arial" panose="020B0604020202020204" pitchFamily="34" charset="0"/>
              <a:buChar char="•"/>
            </a:pPr>
            <a:r>
              <a:rPr lang="en-US" sz="2200" dirty="0">
                <a:solidFill>
                  <a:schemeClr val="bg1"/>
                </a:solidFill>
              </a:rPr>
              <a:t>Think about your school report. Is it positive, negative, a bit of both?</a:t>
            </a:r>
          </a:p>
          <a:p>
            <a:pPr marL="857250" indent="-228600">
              <a:lnSpc>
                <a:spcPct val="100000"/>
              </a:lnSpc>
              <a:buFont typeface="Arial" panose="020B0604020202020204" pitchFamily="34" charset="0"/>
              <a:buChar char="•"/>
            </a:pPr>
            <a:r>
              <a:rPr lang="en-US" sz="2200" dirty="0">
                <a:solidFill>
                  <a:schemeClr val="bg1"/>
                </a:solidFill>
              </a:rPr>
              <a:t>Think about what makes you proud? Do you help your community? Do you play for a sports team? Do you help out at school?</a:t>
            </a:r>
          </a:p>
          <a:p>
            <a:pPr marL="857250" indent="-228600">
              <a:lnSpc>
                <a:spcPct val="100000"/>
              </a:lnSpc>
              <a:buFont typeface="Arial" panose="020B0604020202020204" pitchFamily="34" charset="0"/>
              <a:buChar char="•"/>
            </a:pPr>
            <a:r>
              <a:rPr lang="en-US" sz="2200" dirty="0">
                <a:solidFill>
                  <a:schemeClr val="bg1"/>
                </a:solidFill>
              </a:rPr>
              <a:t>Think about the skills and qualities you have? Are you helpful? Hardworking? Reliable? </a:t>
            </a:r>
          </a:p>
          <a:p>
            <a:pPr marL="857250" indent="-228600">
              <a:lnSpc>
                <a:spcPct val="100000"/>
              </a:lnSpc>
              <a:buFont typeface="Arial" panose="020B0604020202020204" pitchFamily="34" charset="0"/>
              <a:buChar char="•"/>
            </a:pPr>
            <a:r>
              <a:rPr lang="en-US" sz="2200" dirty="0">
                <a:solidFill>
                  <a:schemeClr val="bg1"/>
                </a:solidFill>
              </a:rPr>
              <a:t>It can be hard to identify these yourself so talk to your family, friends or teachers to help.</a:t>
            </a:r>
          </a:p>
          <a:p>
            <a:pPr indent="-228600">
              <a:lnSpc>
                <a:spcPct val="100000"/>
              </a:lnSpc>
              <a:buFont typeface="Arial" panose="020B0604020202020204" pitchFamily="34" charset="0"/>
              <a:buChar char="•"/>
            </a:pPr>
            <a:endParaRPr lang="en-US" sz="2200" dirty="0">
              <a:solidFill>
                <a:schemeClr val="bg1"/>
              </a:solidFill>
            </a:endParaRPr>
          </a:p>
        </p:txBody>
      </p:sp>
    </p:spTree>
    <p:extLst>
      <p:ext uri="{BB962C8B-B14F-4D97-AF65-F5344CB8AC3E}">
        <p14:creationId xmlns:p14="http://schemas.microsoft.com/office/powerpoint/2010/main" val="74709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21" name="Rectangle 20">
            <a:extLst>
              <a:ext uri="{FF2B5EF4-FFF2-40B4-BE49-F238E27FC236}">
                <a16:creationId xmlns:a16="http://schemas.microsoft.com/office/drawing/2014/main" id="{2B97F24A-32CE-4C1C-A50D-3016B394D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7DF261-A5C9-4745-BF57-88C0740B7595}"/>
              </a:ext>
            </a:extLst>
          </p:cNvPr>
          <p:cNvSpPr>
            <a:spLocks noGrp="1"/>
          </p:cNvSpPr>
          <p:nvPr>
            <p:ph type="ctrTitle"/>
          </p:nvPr>
        </p:nvSpPr>
        <p:spPr>
          <a:xfrm>
            <a:off x="630936" y="639520"/>
            <a:ext cx="3429000" cy="1719072"/>
          </a:xfrm>
        </p:spPr>
        <p:txBody>
          <a:bodyPr vert="horz" lIns="91440" tIns="45720" rIns="91440" bIns="45720" rtlCol="0" anchor="b">
            <a:normAutofit/>
          </a:bodyPr>
          <a:lstStyle/>
          <a:p>
            <a:pPr>
              <a:lnSpc>
                <a:spcPct val="90000"/>
              </a:lnSpc>
            </a:pPr>
            <a:r>
              <a:rPr lang="en-US" sz="3800" dirty="0"/>
              <a:t>Any Barriers to Success</a:t>
            </a:r>
          </a:p>
        </p:txBody>
      </p:sp>
      <p:sp>
        <p:nvSpPr>
          <p:cNvPr id="23"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621A5DFE-5D1F-4186-A6D6-C5E167C8E1C4}"/>
              </a:ext>
            </a:extLst>
          </p:cNvPr>
          <p:cNvSpPr>
            <a:spLocks noGrp="1"/>
          </p:cNvSpPr>
          <p:nvPr>
            <p:ph type="subTitle" idx="1"/>
          </p:nvPr>
        </p:nvSpPr>
        <p:spPr>
          <a:xfrm>
            <a:off x="630935" y="2807208"/>
            <a:ext cx="5124467" cy="3410712"/>
          </a:xfrm>
        </p:spPr>
        <p:txBody>
          <a:bodyPr vert="horz" lIns="91440" tIns="45720" rIns="91440" bIns="45720" rtlCol="0" anchor="t">
            <a:normAutofit lnSpcReduction="10000"/>
          </a:bodyPr>
          <a:lstStyle/>
          <a:p>
            <a:pPr>
              <a:lnSpc>
                <a:spcPct val="100000"/>
              </a:lnSpc>
            </a:pPr>
            <a:r>
              <a:rPr lang="en-US" sz="1700" dirty="0"/>
              <a:t>Finally consider what your barriers to success might be</a:t>
            </a:r>
          </a:p>
          <a:p>
            <a:pPr indent="-228600">
              <a:lnSpc>
                <a:spcPct val="100000"/>
              </a:lnSpc>
              <a:buFont typeface="Arial" panose="020B0604020202020204" pitchFamily="34" charset="0"/>
              <a:buChar char="•"/>
            </a:pPr>
            <a:r>
              <a:rPr lang="en-US" sz="1700" dirty="0"/>
              <a:t>In other words what might stand in your way of success in your career and in your life</a:t>
            </a:r>
          </a:p>
          <a:p>
            <a:pPr indent="-228600">
              <a:lnSpc>
                <a:spcPct val="100000"/>
              </a:lnSpc>
              <a:buFont typeface="Arial" panose="020B0604020202020204" pitchFamily="34" charset="0"/>
              <a:buChar char="•"/>
            </a:pPr>
            <a:r>
              <a:rPr lang="en-US" sz="1700" dirty="0"/>
              <a:t>You need to be honest with yourself and with us</a:t>
            </a:r>
          </a:p>
          <a:p>
            <a:pPr indent="-228600">
              <a:lnSpc>
                <a:spcPct val="100000"/>
              </a:lnSpc>
              <a:buFont typeface="Arial" panose="020B0604020202020204" pitchFamily="34" charset="0"/>
              <a:buChar char="•"/>
            </a:pPr>
            <a:r>
              <a:rPr lang="en-US" sz="1700" dirty="0"/>
              <a:t>If you identify any issues now, like being late to school, having issues with your behaviour, being anxious about school your Career Adviser can help you to plan to make improvements</a:t>
            </a:r>
          </a:p>
          <a:p>
            <a:pPr indent="-228600">
              <a:lnSpc>
                <a:spcPct val="100000"/>
              </a:lnSpc>
              <a:buFont typeface="Arial" panose="020B0604020202020204" pitchFamily="34" charset="0"/>
              <a:buChar char="•"/>
            </a:pPr>
            <a:r>
              <a:rPr lang="en-US" sz="1700" dirty="0"/>
              <a:t>This might include referring you to other agencies that can help to support you</a:t>
            </a:r>
          </a:p>
          <a:p>
            <a:pPr indent="-228600">
              <a:lnSpc>
                <a:spcPct val="100000"/>
              </a:lnSpc>
              <a:buFont typeface="Arial" panose="020B0604020202020204" pitchFamily="34" charset="0"/>
              <a:buChar char="•"/>
            </a:pPr>
            <a:endParaRPr lang="en-US" sz="1700" dirty="0"/>
          </a:p>
        </p:txBody>
      </p:sp>
      <mc:AlternateContent xmlns:mc="http://schemas.openxmlformats.org/markup-compatibility/2006" xmlns:p14="http://schemas.microsoft.com/office/powerpoint/2010/main">
        <mc:Choice Requires="p14">
          <p:contentPart p14:bwMode="auto" r:id="rId2">
            <p14:nvContentPartPr>
              <p14: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xmlns=""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25" name="Ink 24">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Graphic 4" descr="Puzzle pieces">
            <a:extLst>
              <a:ext uri="{FF2B5EF4-FFF2-40B4-BE49-F238E27FC236}">
                <a16:creationId xmlns:a16="http://schemas.microsoft.com/office/drawing/2014/main" id="{213C8646-E8C7-468F-8FB6-BEA4C831E7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17236" y="640080"/>
            <a:ext cx="5577840" cy="5577840"/>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BA47D4A0-E8E9-4330-8110-E5BB7461A42D}"/>
              </a:ext>
            </a:extLst>
          </p:cNvPr>
          <p:cNvPicPr>
            <a:picLocks noChangeAspect="1"/>
          </p:cNvPicPr>
          <p:nvPr/>
        </p:nvPicPr>
        <p:blipFill>
          <a:blip r:embed="rId6"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42515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0"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AFAE"/>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F5E69FD5-1EC8-45C1-AEFE-B5B30BA1C610}"/>
              </a:ext>
            </a:extLst>
          </p:cNvPr>
          <p:cNvSpPr>
            <a:spLocks noGrp="1"/>
          </p:cNvSpPr>
          <p:nvPr>
            <p:ph type="ctrTitle"/>
          </p:nvPr>
        </p:nvSpPr>
        <p:spPr>
          <a:xfrm>
            <a:off x="841246" y="673770"/>
            <a:ext cx="3644489" cy="2414488"/>
          </a:xfrm>
        </p:spPr>
        <p:txBody>
          <a:bodyPr vert="horz" lIns="91440" tIns="45720" rIns="91440" bIns="45720" rtlCol="0" anchor="t">
            <a:normAutofit/>
          </a:bodyPr>
          <a:lstStyle/>
          <a:p>
            <a:r>
              <a:rPr lang="en-US" sz="6100" dirty="0">
                <a:solidFill>
                  <a:schemeClr val="bg1"/>
                </a:solidFill>
              </a:rPr>
              <a:t>In the Interview</a:t>
            </a:r>
          </a:p>
        </p:txBody>
      </p:sp>
      <p:sp>
        <p:nvSpPr>
          <p:cNvPr id="3" name="Subtitle 2">
            <a:extLst>
              <a:ext uri="{FF2B5EF4-FFF2-40B4-BE49-F238E27FC236}">
                <a16:creationId xmlns:a16="http://schemas.microsoft.com/office/drawing/2014/main" id="{6CB3B004-70A5-4FBC-95C8-D6F87073EC30}"/>
              </a:ext>
            </a:extLst>
          </p:cNvPr>
          <p:cNvSpPr>
            <a:spLocks noGrp="1"/>
          </p:cNvSpPr>
          <p:nvPr>
            <p:ph type="subTitle" idx="1"/>
          </p:nvPr>
        </p:nvSpPr>
        <p:spPr>
          <a:xfrm>
            <a:off x="5003074" y="1711371"/>
            <a:ext cx="6884125" cy="4457781"/>
          </a:xfrm>
        </p:spPr>
        <p:txBody>
          <a:bodyPr vert="horz" lIns="91440" tIns="45720" rIns="91440" bIns="45720" rtlCol="0">
            <a:normAutofit fontScale="92500"/>
          </a:bodyPr>
          <a:lstStyle/>
          <a:p>
            <a:pPr indent="-228600">
              <a:buFont typeface="Arial" panose="020B0604020202020204" pitchFamily="34" charset="0"/>
              <a:buChar char="•"/>
            </a:pPr>
            <a:r>
              <a:rPr lang="en-US" dirty="0"/>
              <a:t>Your Career Adviser will ask what you would like to discuss but don’t worry if you’re not sure. The Career Adviser can lead the way and will ask lots of questions to get you thinking</a:t>
            </a:r>
          </a:p>
          <a:p>
            <a:pPr indent="-228600">
              <a:buFont typeface="Arial" panose="020B0604020202020204" pitchFamily="34" charset="0"/>
              <a:buChar char="•"/>
            </a:pPr>
            <a:r>
              <a:rPr lang="en-US" dirty="0"/>
              <a:t>They will talk through your ideas, make suggestions and give you information. Don’t forget to ask if there’s anything you don’t understand or you have any questions </a:t>
            </a:r>
          </a:p>
          <a:p>
            <a:pPr indent="-228600">
              <a:buFont typeface="Arial" panose="020B0604020202020204" pitchFamily="34" charset="0"/>
              <a:buChar char="•"/>
            </a:pPr>
            <a:endParaRPr lang="en-US" dirty="0"/>
          </a:p>
        </p:txBody>
      </p:sp>
      <p:pic>
        <p:nvPicPr>
          <p:cNvPr id="7" name="Picture 6" descr="A picture containing drawing, food&#10;&#10;Description automatically generated">
            <a:extLst>
              <a:ext uri="{FF2B5EF4-FFF2-40B4-BE49-F238E27FC236}">
                <a16:creationId xmlns:a16="http://schemas.microsoft.com/office/drawing/2014/main" id="{4B88235A-A416-4EB6-900A-08D071047DBC}"/>
              </a:ext>
            </a:extLst>
          </p:cNvPr>
          <p:cNvPicPr>
            <a:picLocks noChangeAspect="1"/>
          </p:cNvPicPr>
          <p:nvPr/>
        </p:nvPicPr>
        <p:blipFill>
          <a:blip r:embed="rId2"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9493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10" name="Rectangle 9">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AFAE"/>
          </a:solidFill>
          <a:ln w="12700"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9BBCF9D0-ECC1-4E5A-8265-BF28049F8CBE}"/>
              </a:ext>
            </a:extLst>
          </p:cNvPr>
          <p:cNvSpPr>
            <a:spLocks noGrp="1"/>
          </p:cNvSpPr>
          <p:nvPr>
            <p:ph type="ctrTitle"/>
          </p:nvPr>
        </p:nvSpPr>
        <p:spPr>
          <a:xfrm>
            <a:off x="841246" y="673770"/>
            <a:ext cx="3644489" cy="2414488"/>
          </a:xfrm>
        </p:spPr>
        <p:txBody>
          <a:bodyPr vert="horz" lIns="91440" tIns="45720" rIns="91440" bIns="45720" rtlCol="0" anchor="t">
            <a:normAutofit/>
          </a:bodyPr>
          <a:lstStyle/>
          <a:p>
            <a:r>
              <a:rPr lang="en-US" sz="6100" dirty="0">
                <a:solidFill>
                  <a:schemeClr val="bg1"/>
                </a:solidFill>
              </a:rPr>
              <a:t>After the Interview</a:t>
            </a:r>
          </a:p>
        </p:txBody>
      </p:sp>
      <p:sp>
        <p:nvSpPr>
          <p:cNvPr id="3" name="Subtitle 2">
            <a:extLst>
              <a:ext uri="{FF2B5EF4-FFF2-40B4-BE49-F238E27FC236}">
                <a16:creationId xmlns:a16="http://schemas.microsoft.com/office/drawing/2014/main" id="{F384542D-B1F9-4B26-BB3F-3344F3465469}"/>
              </a:ext>
            </a:extLst>
          </p:cNvPr>
          <p:cNvSpPr>
            <a:spLocks noGrp="1"/>
          </p:cNvSpPr>
          <p:nvPr>
            <p:ph type="subTitle" idx="1"/>
          </p:nvPr>
        </p:nvSpPr>
        <p:spPr>
          <a:xfrm>
            <a:off x="6095999" y="1504294"/>
            <a:ext cx="5961017" cy="5294647"/>
          </a:xfrm>
        </p:spPr>
        <p:txBody>
          <a:bodyPr vert="horz" lIns="91440" tIns="45720" rIns="91440" bIns="45720" rtlCol="0">
            <a:normAutofit fontScale="92500" lnSpcReduction="20000"/>
          </a:bodyPr>
          <a:lstStyle/>
          <a:p>
            <a:pPr indent="-228600">
              <a:buFont typeface="Arial" panose="020B0604020202020204" pitchFamily="34" charset="0"/>
              <a:buChar char="•"/>
            </a:pPr>
            <a:r>
              <a:rPr lang="en-US" dirty="0"/>
              <a:t>Your Career adviser will take brief notes and complete a Progression Plan (also known as an Action Plan) which they will then email over to you. It will contain a summary of your meeting and you will set action points together to help you carry on your planning after the meeting. </a:t>
            </a:r>
          </a:p>
          <a:p>
            <a:pPr indent="-228600">
              <a:buFont typeface="Arial" panose="020B0604020202020204" pitchFamily="34" charset="0"/>
              <a:buChar char="•"/>
            </a:pPr>
            <a:r>
              <a:rPr lang="en-US" dirty="0"/>
              <a:t>Don’t forget to make sure we have all your up to date contact information so we can send this to you and follow up any actions we need to take after the meeting. </a:t>
            </a:r>
          </a:p>
          <a:p>
            <a:pPr indent="-228600">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2AECEB1E-EF80-4C7F-93D1-41339D071CA6}"/>
              </a:ext>
            </a:extLst>
          </p:cNvPr>
          <p:cNvPicPr>
            <a:picLocks noChangeAspect="1"/>
          </p:cNvPicPr>
          <p:nvPr/>
        </p:nvPicPr>
        <p:blipFill>
          <a:blip r:embed="rId2"/>
          <a:stretch>
            <a:fillRect/>
          </a:stretch>
        </p:blipFill>
        <p:spPr>
          <a:xfrm rot="686907">
            <a:off x="2016035" y="2857623"/>
            <a:ext cx="3296965" cy="3473199"/>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D4A28CDE-D5C6-4616-BB69-D0CE152BB5FA}"/>
              </a:ext>
            </a:extLst>
          </p:cNvPr>
          <p:cNvPicPr>
            <a:picLocks noChangeAspect="1"/>
          </p:cNvPicPr>
          <p:nvPr/>
        </p:nvPicPr>
        <p:blipFill>
          <a:blip r:embed="rId3"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395136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useBgFill="1">
        <p:nvSpPr>
          <p:cNvPr id="33" name="Rectangle 32">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5EFBEB-C7C9-43A3-86BD-2ED692887A5D}"/>
              </a:ext>
            </a:extLst>
          </p:cNvPr>
          <p:cNvSpPr>
            <a:spLocks noGrp="1"/>
          </p:cNvSpPr>
          <p:nvPr>
            <p:ph type="ctrTitle"/>
          </p:nvPr>
        </p:nvSpPr>
        <p:spPr>
          <a:xfrm>
            <a:off x="6739128" y="638089"/>
            <a:ext cx="4818888" cy="1476801"/>
          </a:xfrm>
        </p:spPr>
        <p:txBody>
          <a:bodyPr vert="horz" lIns="91440" tIns="45720" rIns="91440" bIns="45720" rtlCol="0" anchor="b">
            <a:normAutofit/>
          </a:bodyPr>
          <a:lstStyle/>
          <a:p>
            <a:r>
              <a:rPr lang="en-US" sz="5600" dirty="0"/>
              <a:t>So what next?</a:t>
            </a:r>
          </a:p>
        </p:txBody>
      </p:sp>
      <p:sp>
        <p:nvSpPr>
          <p:cNvPr id="3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45AFAE"/>
          </a:solidFill>
          <a:ln w="38100" cap="rnd">
            <a:solidFill>
              <a:srgbClr val="45AFA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E1B8D7C9-10E0-46C8-B237-7A5AAE906C41}"/>
              </a:ext>
            </a:extLst>
          </p:cNvPr>
          <p:cNvSpPr>
            <a:spLocks noGrp="1"/>
          </p:cNvSpPr>
          <p:nvPr>
            <p:ph type="subTitle" idx="1"/>
          </p:nvPr>
        </p:nvSpPr>
        <p:spPr>
          <a:xfrm>
            <a:off x="6739128" y="2664886"/>
            <a:ext cx="4818888" cy="3550789"/>
          </a:xfrm>
        </p:spPr>
        <p:txBody>
          <a:bodyPr vert="horz" lIns="91440" tIns="45720" rIns="91440" bIns="45720" rtlCol="0" anchor="t">
            <a:normAutofit fontScale="92500"/>
          </a:bodyPr>
          <a:lstStyle/>
          <a:p>
            <a:pPr indent="-228600">
              <a:buFont typeface="Arial" panose="020B0604020202020204" pitchFamily="34" charset="0"/>
              <a:buChar char="•"/>
            </a:pPr>
            <a:r>
              <a:rPr lang="en-US" dirty="0"/>
              <a:t>Your Career adviser will be in touch to explain how your interview will be arranged.</a:t>
            </a:r>
          </a:p>
          <a:p>
            <a:pPr indent="-228600">
              <a:buFont typeface="Arial" panose="020B0604020202020204" pitchFamily="34" charset="0"/>
              <a:buChar char="•"/>
            </a:pPr>
            <a:r>
              <a:rPr lang="en-US" dirty="0"/>
              <a:t>Next, work your way through the tasks in the workbook and use the websites you have been give to help prepare.</a:t>
            </a:r>
          </a:p>
          <a:p>
            <a:pPr indent="-228600">
              <a:buFont typeface="Arial" panose="020B0604020202020204" pitchFamily="34" charset="0"/>
              <a:buChar char="•"/>
            </a:pPr>
            <a:endParaRPr lang="en-US" dirty="0"/>
          </a:p>
        </p:txBody>
      </p:sp>
      <mc:AlternateContent xmlns:mc="http://schemas.openxmlformats.org/markup-compatibility/2006" xmlns:p14="http://schemas.microsoft.com/office/powerpoint/2010/main">
        <mc:Choice Requires="p14">
          <p:contentPart p14:bwMode="auto" r:id="rId2">
            <p14:nvContentPartPr>
              <p14:cNvPr id="37" name="Ink 36">
                <a:extLst>
                  <a:ext uri="{FF2B5EF4-FFF2-40B4-BE49-F238E27FC236}">
                    <a16:creationId xmlns:a16="http://schemas.microsoft.com/office/drawing/2014/main" id="{070477C5-0410-4E4F-97A1-F84C2465C187}"/>
                  </a:ext>
                  <a:ext uri="{C183D7F6-B498-43B3-948B-1728B52AA6E4}">
                    <adec:decorative xmlns:adec="http://schemas.microsoft.com/office/drawing/2017/decorative" xmlns=""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xmlns="">
          <p:pic>
            <p:nvPicPr>
              <p:cNvPr id="37" name="Ink 36">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6418237" y="1956150"/>
                <a:ext cx="36000" cy="32709"/>
              </a:xfrm>
              <a:prstGeom prst="rect">
                <a:avLst/>
              </a:prstGeom>
            </p:spPr>
          </p:pic>
        </mc:Fallback>
      </mc:AlternateContent>
      <p:pic>
        <p:nvPicPr>
          <p:cNvPr id="7" name="Graphic 6" descr="Bullseye">
            <a:extLst>
              <a:ext uri="{FF2B5EF4-FFF2-40B4-BE49-F238E27FC236}">
                <a16:creationId xmlns:a16="http://schemas.microsoft.com/office/drawing/2014/main" id="{D2E2BA92-AFDF-4FFE-B768-6B92D892C8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105321" y="1294193"/>
            <a:ext cx="3922704" cy="3922704"/>
          </a:xfrm>
          <a:prstGeom prst="rect">
            <a:avLst/>
          </a:prstGeom>
        </p:spPr>
      </p:pic>
      <p:pic>
        <p:nvPicPr>
          <p:cNvPr id="9" name="Picture 8" descr="A picture containing drawing, food&#10;&#10;Description automatically generated">
            <a:extLst>
              <a:ext uri="{FF2B5EF4-FFF2-40B4-BE49-F238E27FC236}">
                <a16:creationId xmlns:a16="http://schemas.microsoft.com/office/drawing/2014/main" id="{F5B95A76-D1AB-4BF5-A253-5CE1B0F4977D}"/>
              </a:ext>
            </a:extLst>
          </p:cNvPr>
          <p:cNvPicPr>
            <a:picLocks noChangeAspect="1"/>
          </p:cNvPicPr>
          <p:nvPr/>
        </p:nvPicPr>
        <p:blipFill>
          <a:blip r:embed="rId6" cstate="hqprint">
            <a:alphaModFix amt="35000"/>
            <a:extLst>
              <a:ext uri="{28A0092B-C50C-407E-A947-70E740481C1C}">
                <a14:useLocalDpi xmlns:a14="http://schemas.microsoft.com/office/drawing/2010/main" val="0"/>
              </a:ext>
            </a:extLst>
          </a:blip>
          <a:stretch>
            <a:fillRect/>
          </a:stretch>
        </p:blipFill>
        <p:spPr>
          <a:xfrm>
            <a:off x="9199709" y="359173"/>
            <a:ext cx="2520000" cy="781269"/>
          </a:xfrm>
          <a:prstGeom prst="rect">
            <a:avLst/>
          </a:prstGeom>
        </p:spPr>
      </p:pic>
    </p:spTree>
    <p:extLst>
      <p:ext uri="{BB962C8B-B14F-4D97-AF65-F5344CB8AC3E}">
        <p14:creationId xmlns:p14="http://schemas.microsoft.com/office/powerpoint/2010/main" val="1746909857"/>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23C26"/>
      </a:dk2>
      <a:lt2>
        <a:srgbClr val="E8E2E2"/>
      </a:lt2>
      <a:accent1>
        <a:srgbClr val="45AFAE"/>
      </a:accent1>
      <a:accent2>
        <a:srgbClr val="3BB17E"/>
      </a:accent2>
      <a:accent3>
        <a:srgbClr val="48B759"/>
      </a:accent3>
      <a:accent4>
        <a:srgbClr val="5AB13B"/>
      </a:accent4>
      <a:accent5>
        <a:srgbClr val="8BAC44"/>
      </a:accent5>
      <a:accent6>
        <a:srgbClr val="AEA33A"/>
      </a:accent6>
      <a:hlink>
        <a:srgbClr val="5F8D2F"/>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577</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Modern Love</vt:lpstr>
      <vt:lpstr>The Hand</vt:lpstr>
      <vt:lpstr>SketchyVTI</vt:lpstr>
      <vt:lpstr>Your careers interview</vt:lpstr>
      <vt:lpstr>What is a Careers Guidance Interview?</vt:lpstr>
      <vt:lpstr>How to Prepare</vt:lpstr>
      <vt:lpstr>Your Ideas</vt:lpstr>
      <vt:lpstr>Your current Situation</vt:lpstr>
      <vt:lpstr>Any Barriers to Success</vt:lpstr>
      <vt:lpstr>In the Interview</vt:lpstr>
      <vt:lpstr>After the Interview</vt:lpstr>
      <vt:lpstr>So what next?</vt:lpstr>
      <vt:lpstr>Your Career Adviser is: Pete Tupman E: petertupman@positive-steps.org.uk T: 07471036677   Rochdale Careers Team Contact:  rochdalecareers@positive-steps.org.uk General telephone number: 0161 621 9290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careers interview</dc:title>
  <dc:creator>Paul Axon</dc:creator>
  <cp:lastModifiedBy>R George</cp:lastModifiedBy>
  <cp:revision>12</cp:revision>
  <dcterms:created xsi:type="dcterms:W3CDTF">2020-04-22T20:11:29Z</dcterms:created>
  <dcterms:modified xsi:type="dcterms:W3CDTF">2020-04-29T12:39:00Z</dcterms:modified>
</cp:coreProperties>
</file>